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9144000"/>
  <p:notesSz cx="6858000" cy="9144000"/>
  <p:embeddedFontLst>
    <p:embeddedFont>
      <p:font typeface="Tahom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gGEg89zBaBNYF0WGR9gGe9u8sb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EF1FED-304C-49DA-9909-3ADFBE0C91E2}">
  <a:tblStyle styleId="{77EF1FED-304C-49DA-9909-3ADFBE0C91E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Tahoma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5" Type="http://schemas.openxmlformats.org/officeDocument/2006/relationships/hyperlink" Target="http://cms.education.gov.il/EducationCMS/UNITS/MadaTech/biotechnologia" TargetMode="External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0.jpg"/><Relationship Id="rId9" Type="http://schemas.openxmlformats.org/officeDocument/2006/relationships/image" Target="../media/image14.jpg"/><Relationship Id="rId5" Type="http://schemas.openxmlformats.org/officeDocument/2006/relationships/image" Target="../media/image11.jpg"/><Relationship Id="rId6" Type="http://schemas.openxmlformats.org/officeDocument/2006/relationships/image" Target="../media/image18.png"/><Relationship Id="rId7" Type="http://schemas.openxmlformats.org/officeDocument/2006/relationships/image" Target="../media/image16.png"/><Relationship Id="rId8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hyperlink" Target="https://drive.google.com/file/d/1kExBo98A4jgu3AzZ-gEDqkctzeDJr_MY/view?usp=shari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youtu.be/isFEO2hkyIk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hyperlink" Target="https://admissions.technion.ac.il/calculation-of-the-median-grade/" TargetMode="External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"/>
          <p:cNvGrpSpPr/>
          <p:nvPr/>
        </p:nvGrpSpPr>
        <p:grpSpPr>
          <a:xfrm>
            <a:off x="107504" y="94008"/>
            <a:ext cx="9144000" cy="6858000"/>
            <a:chOff x="0" y="0"/>
            <a:chExt cx="9144000" cy="6858000"/>
          </a:xfrm>
        </p:grpSpPr>
        <p:pic>
          <p:nvPicPr>
            <p:cNvPr descr="×ª××¦××ª ×ª××× × ×¢×××¨ âªBIO BACKGROUNDâ¬â" id="91" name="Google Shape;9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"/>
            <p:cNvSpPr/>
            <p:nvPr/>
          </p:nvSpPr>
          <p:spPr>
            <a:xfrm>
              <a:off x="3275856" y="3270468"/>
              <a:ext cx="2232248" cy="477672"/>
            </a:xfrm>
            <a:custGeom>
              <a:rect b="b" l="l" r="r" t="t"/>
              <a:pathLst>
                <a:path extrusionOk="0" h="477672" w="2224585">
                  <a:moveTo>
                    <a:pt x="682388" y="0"/>
                  </a:moveTo>
                  <a:lnTo>
                    <a:pt x="682388" y="0"/>
                  </a:lnTo>
                  <a:cubicBezTo>
                    <a:pt x="586854" y="4549"/>
                    <a:pt x="491097" y="5705"/>
                    <a:pt x="395785" y="13648"/>
                  </a:cubicBezTo>
                  <a:cubicBezTo>
                    <a:pt x="381449" y="14843"/>
                    <a:pt x="368885" y="24174"/>
                    <a:pt x="354841" y="27295"/>
                  </a:cubicBezTo>
                  <a:cubicBezTo>
                    <a:pt x="290058" y="41691"/>
                    <a:pt x="297077" y="40943"/>
                    <a:pt x="259307" y="40943"/>
                  </a:cubicBezTo>
                  <a:lnTo>
                    <a:pt x="0" y="313898"/>
                  </a:lnTo>
                  <a:lnTo>
                    <a:pt x="163773" y="464024"/>
                  </a:lnTo>
                  <a:lnTo>
                    <a:pt x="887104" y="477672"/>
                  </a:lnTo>
                  <a:lnTo>
                    <a:pt x="1787856" y="436728"/>
                  </a:lnTo>
                  <a:lnTo>
                    <a:pt x="2224585" y="436728"/>
                  </a:lnTo>
                  <a:lnTo>
                    <a:pt x="2129050" y="95534"/>
                  </a:lnTo>
                  <a:lnTo>
                    <a:pt x="1828800" y="54591"/>
                  </a:lnTo>
                  <a:lnTo>
                    <a:pt x="1705970" y="54591"/>
                  </a:lnTo>
                  <a:lnTo>
                    <a:pt x="1487606" y="40943"/>
                  </a:lnTo>
                  <a:lnTo>
                    <a:pt x="996286" y="40943"/>
                  </a:lnTo>
                  <a:lnTo>
                    <a:pt x="559558" y="409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1"/>
          <p:cNvSpPr/>
          <p:nvPr/>
        </p:nvSpPr>
        <p:spPr>
          <a:xfrm>
            <a:off x="1229900" y="242399"/>
            <a:ext cx="6324159" cy="1754326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803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מגמת ביוטכנולוגיה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2612" y="2494637"/>
            <a:ext cx="3718733" cy="341399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791580" y="5908630"/>
            <a:ext cx="74168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http://cms.education.gov.il/EducationCMS/UNITS/MadaTech/biotechnologia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×ª××¦××ª ×ª××× × ×¢×××¨ ××©×¨× ×××× ××" id="96" name="Google Shape;9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92569" y="133596"/>
            <a:ext cx="1037480" cy="1473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0"/>
          <p:cNvGrpSpPr/>
          <p:nvPr/>
        </p:nvGrpSpPr>
        <p:grpSpPr>
          <a:xfrm>
            <a:off x="1812332" y="1935856"/>
            <a:ext cx="4824537" cy="4746172"/>
            <a:chOff x="1691681" y="1073382"/>
            <a:chExt cx="5760640" cy="5549811"/>
          </a:xfrm>
        </p:grpSpPr>
        <p:sp>
          <p:nvSpPr>
            <p:cNvPr id="170" name="Google Shape;170;p10"/>
            <p:cNvSpPr/>
            <p:nvPr/>
          </p:nvSpPr>
          <p:spPr>
            <a:xfrm>
              <a:off x="1691681" y="1073382"/>
              <a:ext cx="5760640" cy="5549811"/>
            </a:xfrm>
            <a:prstGeom prst="ellipse">
              <a:avLst/>
            </a:prstGeom>
            <a:solidFill>
              <a:srgbClr val="31859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0"/>
            <p:cNvSpPr/>
            <p:nvPr/>
          </p:nvSpPr>
          <p:spPr>
            <a:xfrm>
              <a:off x="2659939" y="1997675"/>
              <a:ext cx="3908575" cy="3701224"/>
            </a:xfrm>
            <a:prstGeom prst="ellipse">
              <a:avLst/>
            </a:prstGeom>
            <a:solidFill>
              <a:srgbClr val="5DAE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2" name="Google Shape;172;p10"/>
            <p:cNvGrpSpPr/>
            <p:nvPr/>
          </p:nvGrpSpPr>
          <p:grpSpPr>
            <a:xfrm>
              <a:off x="3595263" y="2885957"/>
              <a:ext cx="2037928" cy="1949037"/>
              <a:chOff x="3667271" y="2873770"/>
              <a:chExt cx="2037928" cy="1949037"/>
            </a:xfrm>
          </p:grpSpPr>
          <p:sp>
            <p:nvSpPr>
              <p:cNvPr id="173" name="Google Shape;173;p10"/>
              <p:cNvSpPr txBox="1"/>
              <p:nvPr/>
            </p:nvSpPr>
            <p:spPr>
              <a:xfrm>
                <a:off x="4231131" y="3478956"/>
                <a:ext cx="9361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1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w-IL"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צוות</a:t>
                </a:r>
                <a:endParaRPr/>
              </a:p>
            </p:txBody>
          </p:sp>
          <p:sp>
            <p:nvSpPr>
              <p:cNvPr id="174" name="Google Shape;174;p10"/>
              <p:cNvSpPr/>
              <p:nvPr/>
            </p:nvSpPr>
            <p:spPr>
              <a:xfrm>
                <a:off x="3667271" y="2873770"/>
                <a:ext cx="2037928" cy="1949037"/>
              </a:xfrm>
              <a:prstGeom prst="ellipse">
                <a:avLst/>
              </a:prstGeom>
              <a:solidFill>
                <a:schemeClr val="accent3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5" name="Google Shape;175;p10"/>
          <p:cNvGrpSpPr/>
          <p:nvPr/>
        </p:nvGrpSpPr>
        <p:grpSpPr>
          <a:xfrm>
            <a:off x="2091" y="-31941"/>
            <a:ext cx="9144000" cy="1552477"/>
            <a:chOff x="0" y="-30375"/>
            <a:chExt cx="9144000" cy="1552477"/>
          </a:xfrm>
        </p:grpSpPr>
        <p:pic>
          <p:nvPicPr>
            <p:cNvPr descr="×ª××× × ×§×©××¨×" id="176" name="Google Shape;176;p10"/>
            <p:cNvPicPr preferRelativeResize="0"/>
            <p:nvPr/>
          </p:nvPicPr>
          <p:blipFill rotWithShape="1">
            <a:blip r:embed="rId3">
              <a:alphaModFix/>
            </a:blip>
            <a:srcRect b="37400" l="0" r="0" t="33201"/>
            <a:stretch/>
          </p:blipFill>
          <p:spPr>
            <a:xfrm>
              <a:off x="0" y="-30375"/>
              <a:ext cx="9144000" cy="1552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10"/>
            <p:cNvSpPr/>
            <p:nvPr/>
          </p:nvSpPr>
          <p:spPr>
            <a:xfrm>
              <a:off x="0" y="1346027"/>
              <a:ext cx="9144000" cy="176075"/>
            </a:xfrm>
            <a:prstGeom prst="rect">
              <a:avLst/>
            </a:prstGeom>
            <a:solidFill>
              <a:srgbClr val="B66B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10"/>
          <p:cNvGrpSpPr/>
          <p:nvPr/>
        </p:nvGrpSpPr>
        <p:grpSpPr>
          <a:xfrm>
            <a:off x="3783102" y="1881590"/>
            <a:ext cx="4807922" cy="923330"/>
            <a:chOff x="4144262" y="1073382"/>
            <a:chExt cx="4807922" cy="923330"/>
          </a:xfrm>
        </p:grpSpPr>
        <p:sp>
          <p:nvSpPr>
            <p:cNvPr id="179" name="Google Shape;179;p10"/>
            <p:cNvSpPr txBox="1"/>
            <p:nvPr/>
          </p:nvSpPr>
          <p:spPr>
            <a:xfrm>
              <a:off x="4144262" y="1366609"/>
              <a:ext cx="9361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קהילה</a:t>
              </a:r>
              <a:endParaRPr/>
            </a:p>
          </p:txBody>
        </p:sp>
        <p:sp>
          <p:nvSpPr>
            <p:cNvPr id="180" name="Google Shape;180;p10"/>
            <p:cNvSpPr txBox="1"/>
            <p:nvPr/>
          </p:nvSpPr>
          <p:spPr>
            <a:xfrm>
              <a:off x="7800056" y="1073382"/>
              <a:ext cx="1152128" cy="923330"/>
            </a:xfrm>
            <a:prstGeom prst="rect">
              <a:avLst/>
            </a:prstGeom>
            <a:solidFill>
              <a:srgbClr val="1D756B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שיתוף </a:t>
              </a:r>
              <a:endParaRPr/>
            </a:p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עם  הקהילה</a:t>
              </a:r>
              <a:endParaRPr/>
            </a:p>
          </p:txBody>
        </p:sp>
        <p:cxnSp>
          <p:nvCxnSpPr>
            <p:cNvPr id="181" name="Google Shape;181;p10"/>
            <p:cNvCxnSpPr/>
            <p:nvPr/>
          </p:nvCxnSpPr>
          <p:spPr>
            <a:xfrm>
              <a:off x="5095227" y="1661616"/>
              <a:ext cx="2681200" cy="184666"/>
            </a:xfrm>
            <a:prstGeom prst="bentConnector3">
              <a:avLst>
                <a:gd fmla="val 53049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grpSp>
        <p:nvGrpSpPr>
          <p:cNvPr id="182" name="Google Shape;182;p10"/>
          <p:cNvGrpSpPr/>
          <p:nvPr/>
        </p:nvGrpSpPr>
        <p:grpSpPr>
          <a:xfrm>
            <a:off x="3779546" y="2979285"/>
            <a:ext cx="4789489" cy="1457020"/>
            <a:chOff x="4162695" y="2406276"/>
            <a:chExt cx="4789489" cy="1457020"/>
          </a:xfrm>
        </p:grpSpPr>
        <p:sp>
          <p:nvSpPr>
            <p:cNvPr id="183" name="Google Shape;183;p10"/>
            <p:cNvSpPr txBox="1"/>
            <p:nvPr/>
          </p:nvSpPr>
          <p:spPr>
            <a:xfrm>
              <a:off x="4162695" y="2406276"/>
              <a:ext cx="9361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כיתה</a:t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4" name="Google Shape;184;p10"/>
            <p:cNvSpPr txBox="1"/>
            <p:nvPr/>
          </p:nvSpPr>
          <p:spPr>
            <a:xfrm>
              <a:off x="7800056" y="2662967"/>
              <a:ext cx="1152128" cy="1200329"/>
            </a:xfrm>
            <a:prstGeom prst="rect">
              <a:avLst/>
            </a:prstGeom>
            <a:solidFill>
              <a:srgbClr val="41ACB4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שיתוף עם צוותים אחרים</a:t>
              </a:r>
              <a:endParaRPr/>
            </a:p>
          </p:txBody>
        </p:sp>
        <p:cxnSp>
          <p:nvCxnSpPr>
            <p:cNvPr id="185" name="Google Shape;185;p10"/>
            <p:cNvCxnSpPr/>
            <p:nvPr/>
          </p:nvCxnSpPr>
          <p:spPr>
            <a:xfrm>
              <a:off x="5095227" y="2595243"/>
              <a:ext cx="2704829" cy="529389"/>
            </a:xfrm>
            <a:prstGeom prst="bentConnector3">
              <a:avLst>
                <a:gd fmla="val 71678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sp>
        <p:nvSpPr>
          <p:cNvPr id="186" name="Google Shape;186;p10"/>
          <p:cNvSpPr txBox="1"/>
          <p:nvPr>
            <p:ph type="title"/>
          </p:nvPr>
        </p:nvSpPr>
        <p:spPr>
          <a:xfrm>
            <a:off x="899592" y="106760"/>
            <a:ext cx="6768752" cy="830997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8039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iw-IL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פרויקט גמר:  שיתוף ידע</a:t>
            </a:r>
            <a:endParaRPr/>
          </a:p>
        </p:txBody>
      </p:sp>
      <p:grpSp>
        <p:nvGrpSpPr>
          <p:cNvPr id="187" name="Google Shape;187;p10"/>
          <p:cNvGrpSpPr/>
          <p:nvPr/>
        </p:nvGrpSpPr>
        <p:grpSpPr>
          <a:xfrm>
            <a:off x="3563888" y="3924716"/>
            <a:ext cx="5058037" cy="2028124"/>
            <a:chOff x="3894147" y="3537309"/>
            <a:chExt cx="5058037" cy="2028124"/>
          </a:xfrm>
        </p:grpSpPr>
        <p:grpSp>
          <p:nvGrpSpPr>
            <p:cNvPr id="188" name="Google Shape;188;p10"/>
            <p:cNvGrpSpPr/>
            <p:nvPr/>
          </p:nvGrpSpPr>
          <p:grpSpPr>
            <a:xfrm>
              <a:off x="5334307" y="3982523"/>
              <a:ext cx="3617877" cy="1582910"/>
              <a:chOff x="5334307" y="3982523"/>
              <a:chExt cx="3617877" cy="1582910"/>
            </a:xfrm>
          </p:grpSpPr>
          <p:sp>
            <p:nvSpPr>
              <p:cNvPr id="189" name="Google Shape;189;p10"/>
              <p:cNvSpPr txBox="1"/>
              <p:nvPr/>
            </p:nvSpPr>
            <p:spPr>
              <a:xfrm>
                <a:off x="7800056" y="4365104"/>
                <a:ext cx="1152128" cy="1200329"/>
              </a:xfrm>
              <a:prstGeom prst="rect">
                <a:avLst/>
              </a:prstGeom>
              <a:solidFill>
                <a:schemeClr val="accent3"/>
              </a:solidFill>
              <a:ln cap="flat" cmpd="sng" w="25400">
                <a:solidFill>
                  <a:srgbClr val="7188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1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iw-IL" sz="1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שיתוף עם חברי הצוות</a:t>
                </a:r>
                <a:endParaRPr/>
              </a:p>
            </p:txBody>
          </p:sp>
          <p:cxnSp>
            <p:nvCxnSpPr>
              <p:cNvPr id="190" name="Google Shape;190;p10"/>
              <p:cNvCxnSpPr/>
              <p:nvPr/>
            </p:nvCxnSpPr>
            <p:spPr>
              <a:xfrm>
                <a:off x="5334307" y="3982523"/>
                <a:ext cx="2423051" cy="919644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sp>
          <p:nvSpPr>
            <p:cNvPr id="191" name="Google Shape;191;p10"/>
            <p:cNvSpPr txBox="1"/>
            <p:nvPr/>
          </p:nvSpPr>
          <p:spPr>
            <a:xfrm>
              <a:off x="3894147" y="3537309"/>
              <a:ext cx="144016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צוות</a:t>
              </a:r>
              <a:endParaRPr/>
            </a:p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18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(3 תלמידים)</a:t>
              </a: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descr="×ª××¦××ª ×ª××× × ×¢×××¨ âªSCIENTIST PNGâ¬â" id="192" name="Google Shape;19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316" y="3485962"/>
            <a:ext cx="3157220" cy="3321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1"/>
          <p:cNvPicPr preferRelativeResize="0"/>
          <p:nvPr/>
        </p:nvPicPr>
        <p:blipFill rotWithShape="1">
          <a:blip r:embed="rId3">
            <a:alphaModFix/>
          </a:blip>
          <a:srcRect b="529" l="16315" r="28918" t="4474"/>
          <a:stretch/>
        </p:blipFill>
        <p:spPr>
          <a:xfrm>
            <a:off x="2051720" y="332656"/>
            <a:ext cx="5956300" cy="423708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 txBox="1"/>
          <p:nvPr>
            <p:ph type="ctrTitle"/>
          </p:nvPr>
        </p:nvSpPr>
        <p:spPr>
          <a:xfrm>
            <a:off x="1691679" y="5229200"/>
            <a:ext cx="6205411" cy="2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w-IL"/>
              <a:t> </a:t>
            </a:r>
            <a:r>
              <a:rPr lang="iw-IL" sz="2700"/>
              <a:t>1</a:t>
            </a:r>
            <a:r>
              <a:rPr lang="iw-IL"/>
              <a:t>. </a:t>
            </a:r>
            <a:r>
              <a:rPr lang="iw-IL" sz="2700"/>
              <a:t>בונוסים במקצוע ההתמחות- יישומי ביוטכנולוגיה- 5 יח"ל </a:t>
            </a:r>
            <a:r>
              <a:rPr b="1" lang="iw-IL" sz="2700"/>
              <a:t>בכל האוניברסיטאות</a:t>
            </a:r>
            <a:br>
              <a:rPr b="1" lang="iw-IL" sz="2700"/>
            </a:br>
            <a:r>
              <a:rPr b="1" lang="iw-IL" sz="2700"/>
              <a:t>2.  קבלה לטכניון ללא פסיכומטרי- לתלמידי המגמה שבמתמטיקה 5 יח"ל , אנגלית 5 יח"ל וביוטכנולוגיה- 10 יח"ל מעל 90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788" y="260350"/>
            <a:ext cx="2617787" cy="23955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12"/>
          <p:cNvGrpSpPr/>
          <p:nvPr/>
        </p:nvGrpSpPr>
        <p:grpSpPr>
          <a:xfrm>
            <a:off x="395288" y="2408238"/>
            <a:ext cx="6121400" cy="2303462"/>
            <a:chOff x="214282" y="2428868"/>
            <a:chExt cx="7005151" cy="2592000"/>
          </a:xfrm>
        </p:grpSpPr>
        <p:sp>
          <p:nvSpPr>
            <p:cNvPr id="205" name="Google Shape;205;p12"/>
            <p:cNvSpPr txBox="1"/>
            <p:nvPr/>
          </p:nvSpPr>
          <p:spPr>
            <a:xfrm>
              <a:off x="3593323" y="2929047"/>
              <a:ext cx="3626110" cy="7270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800">
                  <a:solidFill>
                    <a:srgbClr val="FABF8E"/>
                  </a:solidFill>
                  <a:latin typeface="Calibri"/>
                  <a:ea typeface="Calibri"/>
                  <a:cs typeface="Calibri"/>
                  <a:sym typeface="Calibri"/>
                </a:rPr>
                <a:t>מגמת ביוטכנולוגיה</a:t>
              </a:r>
              <a:endParaRPr/>
            </a:p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-IL" sz="1800">
                  <a:solidFill>
                    <a:srgbClr val="FABF8E"/>
                  </a:solidFill>
                  <a:latin typeface="Calibri"/>
                  <a:ea typeface="Calibri"/>
                  <a:cs typeface="Calibri"/>
                  <a:sym typeface="Calibri"/>
                </a:rPr>
                <a:t>עתיד מחכה לך</a:t>
              </a:r>
              <a:endParaRPr/>
            </a:p>
          </p:txBody>
        </p:sp>
        <p:pic>
          <p:nvPicPr>
            <p:cNvPr descr="C:\Users\PazG\Pictures\בבלהבל\תמונה.JPG" id="206" name="Google Shape;206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4282" y="2428868"/>
              <a:ext cx="3456001" cy="259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2016-01-04 13.25.29" id="207" name="Google Shape;20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50" y="3851275"/>
            <a:ext cx="2232025" cy="297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288" y="112713"/>
            <a:ext cx="3671887" cy="275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71775" y="3614738"/>
            <a:ext cx="3000375" cy="305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27763" y="3049588"/>
            <a:ext cx="2727325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92VyEevQ3IRiXwNGLfS8pkCvo_LXVmDPB9CNqzPV6X_HfEfeGL5V11nhWujMloI8AjKP21zQycGueUhdB0xQhkYaXBBorl84hBwrp_CmsTL5l6D_qmZFxRlvQcexxQfTXw9-W6TF2BjjFQuAZymYzShvtRBZQ7UN2dvjqE_lX3J8BLEKx-LY5OKUVcNPhCVCeooKmbCPTi_IkwStNciDeNg3sBGtdRA6U9UZ7ad-Wr-Qf4Yyu3eAtfhYdSWeNeoo1VJwtEeWpYjuv_Lxphttb03DIsb-kQ45kDZEpUmvQEBhXKLZ1Sc1a5ARVhHxIQI6qCeCgNkOi5QE5TKEKGrxkghLssQIDC_G61w9HaHOHiSD9nQjjL3SBo-HIGfNv0m7AXk9DaP6_XNQQga5W8rHdAgtpfy-oAHsz79gyL_4C0Szo0tOHLHAHNctUUV42DTfqpDqmfD38969pyIiJvY7rQvmfaVejYZn58jVc0DumTR1I3yTlPR03N4PSBPw8uziNt-lhd8PHbmnGR6mz3ne8Z2hpQdevP6rnR4dXvJ4B8h6h6UWTUxEiWw7Gqa-fbZ9h28RBQ9mnMSk3C6km-AFPbRdAMCc4_2dN8i-4otM=w662-h881-no" id="211" name="Google Shape;211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27538" y="260350"/>
            <a:ext cx="1836737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00" y="-650240"/>
            <a:ext cx="15240000" cy="815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16832" y="-819472"/>
            <a:ext cx="15240000" cy="8158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683568" y="1600200"/>
            <a:ext cx="7754888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אז מה זה ביוטכנולוגיה ?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ביוטכנולוגיה היא מדע יישומי.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המתבססת על המדעים הקלאסיים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ומשתמשת בידע כדי לייצר או לשפר טכנולוגיה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במטרה לסייע לאדם, לטבע ולחברה.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ביוטכנולוגיה היא מדע אינטרדיסציפלינרי –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הנשענת על מקצועות כמו ביוכימיה, גנטיקה, כימיה ,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פיסיקה, מתמטיקה, מדעי המחשב וכמובן כלכלה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2417168" y="1825"/>
            <a:ext cx="457200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אולימפיאדה-</a:t>
            </a:r>
            <a:r>
              <a:rPr lang="iw-IL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https://drive.google.com/file/d/1kExBo98A4jgu3AzZ-gEDqkctzeDJr_MY/view?usp=shari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×ª××× × ×§×©××¨×"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008" y="18485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747616" y="184865"/>
            <a:ext cx="5662809" cy="92333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803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ביוטכנולוגיה ???</a:t>
            </a: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7022" y="4279719"/>
            <a:ext cx="9136978" cy="2169825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803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rgbClr val="205867"/>
                </a:solidFill>
                <a:latin typeface="Tahoma"/>
                <a:ea typeface="Tahoma"/>
                <a:cs typeface="Tahoma"/>
                <a:sym typeface="Tahoma"/>
              </a:rPr>
              <a:t>הביוטכנולוגיה כוללת יישומים בתחומים רבים ומגוונים </a:t>
            </a:r>
            <a:endParaRPr b="1" sz="1800">
              <a:solidFill>
                <a:srgbClr val="20586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rgbClr val="205867"/>
                </a:solidFill>
                <a:latin typeface="Tahoma"/>
                <a:ea typeface="Tahoma"/>
                <a:cs typeface="Tahoma"/>
                <a:sym typeface="Tahoma"/>
              </a:rPr>
              <a:t>כמו :ריפוי ואבחון מחלות , תרופות, מזון, חקלאות, איכות הסביבה, </a:t>
            </a:r>
            <a:endParaRPr b="1" sz="1800">
              <a:solidFill>
                <a:srgbClr val="20586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rgbClr val="205867"/>
                </a:solidFill>
                <a:latin typeface="Tahoma"/>
                <a:ea typeface="Tahoma"/>
                <a:cs typeface="Tahoma"/>
                <a:sym typeface="Tahoma"/>
              </a:rPr>
              <a:t>קוסמטיקה, ביואינפורמטיקה, ביו-אלקטרוניקה, </a:t>
            </a:r>
            <a:endParaRPr b="1" sz="1800">
              <a:solidFill>
                <a:srgbClr val="20586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iw-IL" sz="1800">
                <a:solidFill>
                  <a:srgbClr val="205867"/>
                </a:solidFill>
                <a:latin typeface="Tahoma"/>
                <a:ea typeface="Tahoma"/>
                <a:cs typeface="Tahoma"/>
                <a:sym typeface="Tahoma"/>
              </a:rPr>
              <a:t>ננו-ביוטכנולוגיה ועוד</a:t>
            </a:r>
            <a:endParaRPr b="1" sz="1800">
              <a:solidFill>
                <a:srgbClr val="20586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×ª××¦××ª ×ª××× × ×¢×××¨ âªDNA PNGâ¬â" id="114" name="Google Shape;114;p3"/>
          <p:cNvPicPr preferRelativeResize="0"/>
          <p:nvPr/>
        </p:nvPicPr>
        <p:blipFill rotWithShape="1">
          <a:blip r:embed="rId4">
            <a:alphaModFix/>
          </a:blip>
          <a:srcRect b="8381" l="34761" r="27905" t="0"/>
          <a:stretch/>
        </p:blipFill>
        <p:spPr>
          <a:xfrm>
            <a:off x="7740352" y="1268760"/>
            <a:ext cx="1429246" cy="5180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iw-IL">
                <a:solidFill>
                  <a:srgbClr val="00B050"/>
                </a:solidFill>
              </a:rPr>
              <a:t> למשל: חלקי חילוף לאברים?!</a:t>
            </a:r>
            <a:endParaRPr/>
          </a:p>
        </p:txBody>
      </p:sp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iw-IL" u="sng">
                <a:solidFill>
                  <a:schemeClr val="hlink"/>
                </a:solidFill>
                <a:hlinkClick r:id="rId3"/>
              </a:rPr>
              <a:t>http://youtu.be/isFEO2hkyIk</a:t>
            </a:r>
            <a:endParaRPr/>
          </a:p>
          <a:p>
            <a:pPr indent="0" lvl="1" marL="45720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lant" id="126" name="Google Shape;126;p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7538" y="1052513"/>
            <a:ext cx="4398962" cy="2674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15_24 from Griffiths et al., 1996" id="127" name="Google Shape;127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66086" r="0" t="34204"/>
          <a:stretch/>
        </p:blipFill>
        <p:spPr>
          <a:xfrm>
            <a:off x="0" y="2924175"/>
            <a:ext cx="4038600" cy="374491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1260475" y="307975"/>
            <a:ext cx="6264275" cy="528638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הנדסת צמחים והפקת תרופות מצמחים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×ª××× × ×§×©××¨×"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208600" y="1210705"/>
            <a:ext cx="8740842" cy="53553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279D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279D8F"/>
                </a:solidFill>
                <a:latin typeface="Tahoma"/>
                <a:ea typeface="Tahoma"/>
                <a:cs typeface="Tahoma"/>
                <a:sym typeface="Tahoma"/>
              </a:rPr>
              <a:t>מערך הלמידה במגמת הביוטכנולוגיה מציג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rgbClr val="494429"/>
                </a:solidFill>
                <a:latin typeface="Tahoma"/>
                <a:ea typeface="Tahoma"/>
                <a:cs typeface="Tahoma"/>
                <a:sym typeface="Tahoma"/>
              </a:rPr>
              <a:t>את התפיסה המדעית של המאה ה-21, ובה מדע יישומי מהווה את חוד החנית להתפתחות התעשייה, הרפואה והחקלאות. מדע יישומי הוא נדבך-על 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>
                <a:solidFill>
                  <a:srgbClr val="494429"/>
                </a:solidFill>
                <a:latin typeface="Tahoma"/>
                <a:ea typeface="Tahoma"/>
                <a:cs typeface="Tahoma"/>
                <a:sym typeface="Tahoma"/>
              </a:rPr>
              <a:t>למדעי הבסיס ומושתת לא אחת על שילובים מרתקים בין תחומי מדע שונים. </a:t>
            </a:r>
            <a:endParaRPr sz="2000">
              <a:solidFill>
                <a:srgbClr val="49442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2000">
                <a:solidFill>
                  <a:srgbClr val="279D8F"/>
                </a:solidFill>
                <a:latin typeface="Tahoma"/>
                <a:ea typeface="Tahoma"/>
                <a:cs typeface="Tahoma"/>
                <a:sym typeface="Tahoma"/>
              </a:rPr>
              <a:t>מערך למידה ייחודי זה כולל </a:t>
            </a:r>
            <a:endParaRPr/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Noto Sans Symbols"/>
              <a:buChar char="✔"/>
            </a:pPr>
            <a:r>
              <a:rPr b="0" i="0" lang="iw-IL" sz="1800" u="none" cap="none" strike="noStrike">
                <a:solidFill>
                  <a:srgbClr val="494429"/>
                </a:solidFill>
                <a:latin typeface="Tahoma"/>
                <a:ea typeface="Tahoma"/>
                <a:cs typeface="Tahoma"/>
                <a:sym typeface="Tahoma"/>
              </a:rPr>
              <a:t>היכרות מעמיקה עם היישומים הטכנולוגיים המתקדמים ביותר בחזית המדע </a:t>
            </a:r>
            <a:endParaRPr/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Noto Sans Symbols"/>
              <a:buChar char="✔"/>
            </a:pPr>
            <a:r>
              <a:rPr lang="iw-IL" sz="1800">
                <a:solidFill>
                  <a:srgbClr val="494429"/>
                </a:solidFill>
                <a:latin typeface="Tahoma"/>
                <a:ea typeface="Tahoma"/>
                <a:cs typeface="Tahoma"/>
                <a:sym typeface="Tahoma"/>
              </a:rPr>
              <a:t>סיורים וימי עיון בתעשייה ובמוסדות מחקר</a:t>
            </a:r>
            <a:endParaRPr/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Noto Sans Symbols"/>
              <a:buChar char="✔"/>
            </a:pPr>
            <a:r>
              <a:rPr b="0" i="0" lang="iw-IL" sz="1800" u="none" cap="none" strike="noStrike">
                <a:solidFill>
                  <a:srgbClr val="494429"/>
                </a:solidFill>
                <a:latin typeface="Tahoma"/>
                <a:ea typeface="Tahoma"/>
                <a:cs typeface="Tahoma"/>
                <a:sym typeface="Tahoma"/>
              </a:rPr>
              <a:t>התנסות מעבדתית מתקדמת</a:t>
            </a:r>
            <a:endParaRPr/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Noto Sans Symbols"/>
              <a:buChar char="✔"/>
            </a:pPr>
            <a:r>
              <a:rPr b="0" i="0" lang="iw-IL" sz="1800" u="none" cap="none" strike="noStrike">
                <a:solidFill>
                  <a:srgbClr val="494429"/>
                </a:solidFill>
                <a:latin typeface="Tahoma"/>
                <a:ea typeface="Tahoma"/>
                <a:cs typeface="Tahoma"/>
                <a:sym typeface="Tahoma"/>
              </a:rPr>
              <a:t>חקר ביואינפורמטי במאגרי מידע אותנטיים</a:t>
            </a:r>
            <a:endParaRPr/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Noto Sans Symbols"/>
              <a:buChar char="✔"/>
            </a:pPr>
            <a:r>
              <a:rPr b="0" i="0" lang="iw-IL" sz="1800" u="none" cap="none" strike="noStrike">
                <a:solidFill>
                  <a:srgbClr val="494429"/>
                </a:solidFill>
                <a:latin typeface="Tahoma"/>
                <a:ea typeface="Tahoma"/>
                <a:cs typeface="Tahoma"/>
                <a:sym typeface="Tahoma"/>
              </a:rPr>
              <a:t>בחינת בגרות מתוקשבת</a:t>
            </a:r>
            <a:endParaRPr/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ts val="1800"/>
              <a:buFont typeface="Noto Sans Symbols"/>
              <a:buChar char="✔"/>
            </a:pPr>
            <a:r>
              <a:rPr b="0" i="0" lang="iw-IL" sz="1800" u="none" cap="none" strike="noStrike">
                <a:solidFill>
                  <a:srgbClr val="494429"/>
                </a:solidFill>
                <a:latin typeface="Tahoma"/>
                <a:ea typeface="Tahoma"/>
                <a:cs typeface="Tahoma"/>
                <a:sym typeface="Tahoma"/>
              </a:rPr>
              <a:t>ביצוע פרויקט גמר בנושאים יישומיים מתקדמים</a:t>
            </a:r>
            <a:r>
              <a:rPr b="0" i="0" lang="iw-IL" sz="1600" u="none" cap="none" strike="noStrike">
                <a:solidFill>
                  <a:srgbClr val="49442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135" name="Google Shape;135;p6"/>
          <p:cNvSpPr txBox="1"/>
          <p:nvPr/>
        </p:nvSpPr>
        <p:spPr>
          <a:xfrm>
            <a:off x="705634" y="0"/>
            <a:ext cx="7560840" cy="92333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803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רציונל מגמת ביוטכנולוגיה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×ª××× × ×§×©××¨×"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1" name="Google Shape;141;p7"/>
          <p:cNvGraphicFramePr/>
          <p:nvPr/>
        </p:nvGraphicFramePr>
        <p:xfrm>
          <a:off x="683568" y="125467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{77EF1FED-304C-49DA-9909-3ADFBE0C91E2}</a:tableStyleId>
              </a:tblPr>
              <a:tblGrid>
                <a:gridCol w="1903450"/>
                <a:gridCol w="2946325"/>
                <a:gridCol w="2783075"/>
              </a:tblGrid>
              <a:tr h="648075"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0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סוג המקצוע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BC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0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שם המקצוע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BCE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0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מטרת המקצוע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BCEBD"/>
                    </a:solidFill>
                  </a:tcPr>
                </a:tc>
              </a:tr>
              <a:tr h="1080125"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6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מקצוע בסיס</a:t>
                      </a:r>
                      <a:endParaRPr sz="1600" u="none" cap="none" strike="noStrike">
                        <a:solidFill>
                          <a:srgbClr val="1D756B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iw-IL" sz="16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כימיה </a:t>
                      </a:r>
                      <a:r>
                        <a:rPr b="0" i="1" lang="iw-IL" sz="12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או</a:t>
                      </a:r>
                      <a:r>
                        <a:rPr b="0" lang="iw-IL" sz="16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ביולוגיה </a:t>
                      </a:r>
                      <a:r>
                        <a:rPr b="0" i="1" lang="iw-IL" sz="12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או</a:t>
                      </a:r>
                      <a:r>
                        <a:rPr b="0" lang="iw-IL" sz="16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פיסיקה</a:t>
                      </a:r>
                      <a:endParaRPr b="0" sz="1600" u="none" cap="none" strike="noStrike">
                        <a:solidFill>
                          <a:srgbClr val="1D756B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6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ביסוס</a:t>
                      </a:r>
                      <a:r>
                        <a:rPr b="0" lang="iw-IL" sz="16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הידע המדעי</a:t>
                      </a:r>
                      <a:endParaRPr b="0" sz="1600" u="none" cap="none" strike="noStrike">
                        <a:solidFill>
                          <a:srgbClr val="1D756B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80125"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6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מקצוע מוביל</a:t>
                      </a:r>
                      <a:endParaRPr sz="1600" u="none" cap="none" strike="noStrike">
                        <a:solidFill>
                          <a:srgbClr val="1D756B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6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מערכות ביוטכנולוגיות</a:t>
                      </a:r>
                      <a:endParaRPr sz="1600" u="none" cap="none" strike="noStrike">
                        <a:solidFill>
                          <a:srgbClr val="1D756B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6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 </a:t>
                      </a:r>
                      <a:endParaRPr sz="1600" u="none" cap="none" strike="noStrike">
                        <a:solidFill>
                          <a:srgbClr val="1D756B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6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ביסוס</a:t>
                      </a:r>
                      <a:r>
                        <a:rPr lang="iw-IL" sz="16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תשתית הידע בביוטכנולוגיה</a:t>
                      </a:r>
                      <a:endParaRPr sz="1600" u="none" cap="none" strike="noStrike">
                        <a:solidFill>
                          <a:srgbClr val="1D756B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56075">
                <a:tc>
                  <a:txBody>
                    <a:bodyPr/>
                    <a:lstStyle/>
                    <a:p>
                      <a:pPr indent="0" lvl="0" marL="0" marR="0" rtl="1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6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מקצוע התמחות</a:t>
                      </a:r>
                      <a:endParaRPr sz="1600" u="none" cap="none" strike="noStrike">
                        <a:solidFill>
                          <a:srgbClr val="1D756B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w-IL" sz="16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יישומים בביוטכנולוגיה </a:t>
                      </a:r>
                      <a:endParaRPr sz="1600" u="none" cap="none" strike="noStrike">
                        <a:solidFill>
                          <a:srgbClr val="1D756B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iw-IL" sz="16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פרויקט גמר</a:t>
                      </a:r>
                      <a:endParaRPr i="1" sz="1600" u="none" cap="none" strike="noStrike">
                        <a:solidFill>
                          <a:srgbClr val="1D756B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6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יישום</a:t>
                      </a:r>
                      <a:r>
                        <a:rPr lang="iw-IL" sz="1600" u="none" cap="none" strike="noStrike">
                          <a:solidFill>
                            <a:srgbClr val="1D756B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תשתית הידע בביוטכנולוגיה</a:t>
                      </a:r>
                      <a:endParaRPr sz="1600" u="none" cap="none" strike="noStrike">
                        <a:solidFill>
                          <a:srgbClr val="1D756B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42" name="Google Shape;142;p7"/>
          <p:cNvSpPr txBox="1"/>
          <p:nvPr/>
        </p:nvSpPr>
        <p:spPr>
          <a:xfrm>
            <a:off x="1158641" y="242616"/>
            <a:ext cx="6840760" cy="769441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803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מבנה מגמת ביוטכנולוגיה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942617" y="5361682"/>
            <a:ext cx="7056784" cy="73866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279D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*המקצוע מערכות ביוטכנולוגיות מוכר במוסדות להשכלה גבוהה ומזכה בבונוס.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נמנה עם המקצועות הטכנולוגיים-הנדסיים המוכרים בטכניון לצורך בונוס מוגדל במצרף.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https://admissions.technion.ac.il/calculation-of-the-median-grade/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9402" y="5589240"/>
            <a:ext cx="1002472" cy="1008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8"/>
          <p:cNvGrpSpPr/>
          <p:nvPr/>
        </p:nvGrpSpPr>
        <p:grpSpPr>
          <a:xfrm>
            <a:off x="0" y="-30375"/>
            <a:ext cx="9144000" cy="1552477"/>
            <a:chOff x="0" y="-30375"/>
            <a:chExt cx="9144000" cy="1552477"/>
          </a:xfrm>
        </p:grpSpPr>
        <p:pic>
          <p:nvPicPr>
            <p:cNvPr descr="×ª××× × ×§×©××¨×" id="150" name="Google Shape;150;p8"/>
            <p:cNvPicPr preferRelativeResize="0"/>
            <p:nvPr/>
          </p:nvPicPr>
          <p:blipFill rotWithShape="1">
            <a:blip r:embed="rId3">
              <a:alphaModFix/>
            </a:blip>
            <a:srcRect b="37400" l="0" r="0" t="33201"/>
            <a:stretch/>
          </p:blipFill>
          <p:spPr>
            <a:xfrm>
              <a:off x="0" y="-30375"/>
              <a:ext cx="9144000" cy="1552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8"/>
            <p:cNvSpPr/>
            <p:nvPr/>
          </p:nvSpPr>
          <p:spPr>
            <a:xfrm>
              <a:off x="0" y="1346027"/>
              <a:ext cx="9144000" cy="176075"/>
            </a:xfrm>
            <a:prstGeom prst="rect">
              <a:avLst/>
            </a:prstGeom>
            <a:solidFill>
              <a:srgbClr val="B66B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8"/>
          <p:cNvSpPr txBox="1"/>
          <p:nvPr/>
        </p:nvSpPr>
        <p:spPr>
          <a:xfrm>
            <a:off x="251518" y="31546"/>
            <a:ext cx="8420248" cy="646331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8039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נושאים מרכזיים</a:t>
            </a:r>
            <a:endParaRPr/>
          </a:p>
        </p:txBody>
      </p:sp>
      <p:graphicFrame>
        <p:nvGraphicFramePr>
          <p:cNvPr id="153" name="Google Shape;153;p8"/>
          <p:cNvGraphicFramePr/>
          <p:nvPr/>
        </p:nvGraphicFramePr>
        <p:xfrm>
          <a:off x="717227" y="17722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{77EF1FED-304C-49DA-9909-3ADFBE0C91E2}</a:tableStyleId>
              </a:tblPr>
              <a:tblGrid>
                <a:gridCol w="7488825"/>
              </a:tblGrid>
              <a:tr h="43457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0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מבוא לביוטכנולוגיה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1ACB4"/>
                    </a:solidFill>
                  </a:tcPr>
                </a:tc>
              </a:tr>
              <a:tr h="62572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0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הנדסה גנטית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1ACB4"/>
                    </a:solidFill>
                  </a:tcPr>
                </a:tc>
              </a:tr>
              <a:tr h="65187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0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תרביות תאים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1ACB4"/>
                    </a:solidFill>
                  </a:tcPr>
                </a:tc>
              </a:tr>
              <a:tr h="577150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0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אימונולוגיה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1ACB4"/>
                    </a:solidFill>
                  </a:tcPr>
                </a:tc>
              </a:tr>
              <a:tr h="76052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0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חקר מעבדתי</a:t>
                      </a:r>
                      <a:endParaRPr/>
                    </a:p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ביוקטליזה</a:t>
                      </a:r>
                      <a:endParaRPr b="1" i="1" sz="1800" u="none" cap="none" strike="noStrik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1ACB4"/>
                    </a:solidFill>
                  </a:tcPr>
                </a:tc>
              </a:tr>
              <a:tr h="76052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0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חקר מתוקשב </a:t>
                      </a:r>
                      <a:endParaRPr/>
                    </a:p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18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ביואינפורמטיקה</a:t>
                      </a:r>
                      <a:endParaRPr b="1" i="1" sz="1800" u="none" cap="none" strike="noStrik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1ACB4"/>
                    </a:solidFill>
                  </a:tcPr>
                </a:tc>
              </a:tr>
              <a:tr h="726675">
                <a:tc>
                  <a:txBody>
                    <a:bodyPr/>
                    <a:lstStyle/>
                    <a:p>
                      <a:pPr indent="0" lvl="0" marL="0" marR="0" rtl="1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w-IL" sz="2000" u="none" cap="none" strike="noStrike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סיורים וימי עיון</a:t>
                      </a:r>
                      <a:endParaRPr b="1" i="0" sz="2000" u="none" cap="none" strike="noStrike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1ACB4"/>
                    </a:solidFill>
                  </a:tcPr>
                </a:tc>
              </a:tr>
            </a:tbl>
          </a:graphicData>
        </a:graphic>
      </p:graphicFrame>
      <p:sp>
        <p:nvSpPr>
          <p:cNvPr id="154" name="Google Shape;154;p8"/>
          <p:cNvSpPr txBox="1"/>
          <p:nvPr/>
        </p:nvSpPr>
        <p:spPr>
          <a:xfrm>
            <a:off x="1403648" y="1772816"/>
            <a:ext cx="12241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×ª××× × ×§×©××¨×" id="155" name="Google Shape;155;p8"/>
          <p:cNvPicPr preferRelativeResize="0"/>
          <p:nvPr/>
        </p:nvPicPr>
        <p:blipFill rotWithShape="1">
          <a:blip r:embed="rId4">
            <a:alphaModFix/>
          </a:blip>
          <a:srcRect b="13032" l="1549" r="1916" t="16130"/>
          <a:stretch/>
        </p:blipFill>
        <p:spPr>
          <a:xfrm>
            <a:off x="93463" y="4334986"/>
            <a:ext cx="3421676" cy="2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9"/>
          <p:cNvGrpSpPr/>
          <p:nvPr/>
        </p:nvGrpSpPr>
        <p:grpSpPr>
          <a:xfrm>
            <a:off x="0" y="-30375"/>
            <a:ext cx="8460432" cy="1011103"/>
            <a:chOff x="0" y="-30375"/>
            <a:chExt cx="9144000" cy="1552477"/>
          </a:xfrm>
        </p:grpSpPr>
        <p:pic>
          <p:nvPicPr>
            <p:cNvPr descr="×ª××× × ×§×©××¨×" id="161" name="Google Shape;161;p9"/>
            <p:cNvPicPr preferRelativeResize="0"/>
            <p:nvPr/>
          </p:nvPicPr>
          <p:blipFill rotWithShape="1">
            <a:blip r:embed="rId3">
              <a:alphaModFix/>
            </a:blip>
            <a:srcRect b="37400" l="0" r="0" t="33201"/>
            <a:stretch/>
          </p:blipFill>
          <p:spPr>
            <a:xfrm>
              <a:off x="0" y="-30375"/>
              <a:ext cx="9144000" cy="1552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9"/>
            <p:cNvSpPr/>
            <p:nvPr/>
          </p:nvSpPr>
          <p:spPr>
            <a:xfrm>
              <a:off x="0" y="1346027"/>
              <a:ext cx="9144000" cy="176075"/>
            </a:xfrm>
            <a:prstGeom prst="rect">
              <a:avLst/>
            </a:prstGeom>
            <a:solidFill>
              <a:srgbClr val="B66B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9"/>
          <p:cNvSpPr txBox="1"/>
          <p:nvPr>
            <p:ph idx="1" type="body"/>
          </p:nvPr>
        </p:nvSpPr>
        <p:spPr>
          <a:xfrm>
            <a:off x="529208" y="1700808"/>
            <a:ext cx="8229600" cy="460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D756B"/>
              </a:buClr>
              <a:buSzPts val="2400"/>
              <a:buNone/>
            </a:pPr>
            <a:r>
              <a:rPr b="1" lang="iw-IL" sz="2400" u="sng">
                <a:solidFill>
                  <a:srgbClr val="1D756B"/>
                </a:solidFill>
                <a:latin typeface="Tahoma"/>
                <a:ea typeface="Tahoma"/>
                <a:cs typeface="Tahoma"/>
                <a:sym typeface="Tahoma"/>
              </a:rPr>
              <a:t>מטרות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w-IL" sz="1600">
                <a:latin typeface="Tahoma"/>
                <a:ea typeface="Tahoma"/>
                <a:cs typeface="Tahoma"/>
                <a:sym typeface="Tahoma"/>
              </a:rPr>
              <a:t>קירוב בני הנוער לפעילות מחקרית יישומית במוסדות מחקר ובתעשייה תוך התנסות מעשית ולמידה פעילה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1" algn="r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w-IL" sz="1600">
                <a:latin typeface="Tahoma"/>
                <a:ea typeface="Tahoma"/>
                <a:cs typeface="Tahoma"/>
                <a:sym typeface="Tahoma"/>
              </a:rPr>
              <a:t>פיתוח דרך חשיבה מחקרית בהתמודדות עם סוגיה מדעית יישומית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w-IL" sz="1600">
                <a:latin typeface="Tahoma"/>
                <a:ea typeface="Tahoma"/>
                <a:cs typeface="Tahoma"/>
                <a:sym typeface="Tahoma"/>
              </a:rPr>
              <a:t>התעמקות בבסיסי ידע תיאורטיים רלוונטיים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w-IL" sz="1600">
                <a:latin typeface="Tahoma"/>
                <a:ea typeface="Tahoma"/>
                <a:cs typeface="Tahoma"/>
                <a:sym typeface="Tahoma"/>
              </a:rPr>
              <a:t>התנסות מעשית בשיטות עבודה מחקריות ובמכשור מתקדם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w-IL" sz="1600">
                <a:latin typeface="Tahoma"/>
                <a:ea typeface="Tahoma"/>
                <a:cs typeface="Tahoma"/>
                <a:sym typeface="Tahoma"/>
              </a:rPr>
              <a:t>פיתוח אחריות ושותפות לעבודה בצוות החותר בצוותא להשגת מטרה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w-IL" sz="1600">
                <a:latin typeface="Tahoma"/>
                <a:ea typeface="Tahoma"/>
                <a:cs typeface="Tahoma"/>
                <a:sym typeface="Tahoma"/>
              </a:rPr>
              <a:t>פיתוח בטחון עצמי ויכולת הצגת עמדה הן ברמת הידע והן ברמת ערכים ואתיקה (הצגה בפני עמיתים ובפני בוחן חיצוני)</a:t>
            </a:r>
            <a:endParaRPr/>
          </a:p>
          <a:p>
            <a:pPr indent="-342900" lvl="0" marL="342900" rtl="1" algn="r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w-IL" sz="1600">
                <a:latin typeface="Tahoma"/>
                <a:ea typeface="Tahoma"/>
                <a:cs typeface="Tahoma"/>
                <a:sym typeface="Tahoma"/>
              </a:rPr>
              <a:t>פיתוח מיומנויות שיח עם הקהילה במטרה לקרב אותה להבנת תרומתו של המחקר הביוטכנולוגי לחברה ולפרט.</a:t>
            </a:r>
            <a:endParaRPr sz="16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Google Shape;164;p9"/>
          <p:cNvSpPr txBox="1"/>
          <p:nvPr>
            <p:ph type="title"/>
          </p:nvPr>
        </p:nvSpPr>
        <p:spPr>
          <a:xfrm>
            <a:off x="1331640" y="475176"/>
            <a:ext cx="6768752" cy="1323439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8039"/>
              </a:srgbClr>
            </a:outerShdw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iw-IL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המקצוע "יישומים בביוטכנולוגיה"</a:t>
            </a:r>
            <a:br>
              <a:rPr b="1" lang="iw-IL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iw-IL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עבודת גמר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2018-12-24T15:15:57Z</dcterms:created>
  <dc:creator>יהודית דסקלו</dc:creator>
</cp:coreProperties>
</file>